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60" r:id="rId4"/>
    <p:sldId id="403" r:id="rId5"/>
    <p:sldId id="695" r:id="rId6"/>
    <p:sldId id="523" r:id="rId7"/>
    <p:sldId id="535" r:id="rId8"/>
    <p:sldId id="536" r:id="rId9"/>
    <p:sldId id="694" r:id="rId10"/>
    <p:sldId id="698" r:id="rId11"/>
    <p:sldId id="699" r:id="rId12"/>
    <p:sldId id="700" r:id="rId13"/>
    <p:sldId id="701" r:id="rId14"/>
    <p:sldId id="702" r:id="rId15"/>
    <p:sldId id="703" r:id="rId16"/>
    <p:sldId id="704" r:id="rId17"/>
    <p:sldId id="705" r:id="rId18"/>
    <p:sldId id="706" r:id="rId19"/>
    <p:sldId id="707" r:id="rId20"/>
    <p:sldId id="708" r:id="rId21"/>
    <p:sldId id="709" r:id="rId22"/>
    <p:sldId id="710" r:id="rId23"/>
    <p:sldId id="711" r:id="rId24"/>
    <p:sldId id="274" r:id="rId25"/>
    <p:sldId id="298" r:id="rId26"/>
    <p:sldId id="29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3D0F4002-0F50-46EC-8143-535AE58B7B05}"/>
    <pc:docChg chg="delSld">
      <pc:chgData name="Wittman, Barry" userId="bff186cd-6ce8-41ba-8e8c-e85cdef216de" providerId="ADAL" clId="{3D0F4002-0F50-46EC-8143-535AE58B7B05}" dt="2025-01-30T22:27:04.105" v="0" actId="2696"/>
      <pc:docMkLst>
        <pc:docMk/>
      </pc:docMkLst>
      <pc:sldChg chg="del">
        <pc:chgData name="Wittman, Barry" userId="bff186cd-6ce8-41ba-8e8c-e85cdef216de" providerId="ADAL" clId="{3D0F4002-0F50-46EC-8143-535AE58B7B05}" dt="2025-01-30T22:27:04.105" v="0" actId="2696"/>
        <pc:sldMkLst>
          <pc:docMk/>
          <pc:sldMk cId="1871797234" sldId="6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56EE5F-7C3B-4F8D-90FB-EB84610A5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and Signals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6C8413-9B13-4DDB-8A7F-F40BE65D17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1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2C4EC-E898-4F6C-91EA-0876BFF76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AED7E-5919-4E89-A211-BE47BA31B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54864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Processes are created, run, and are eventually destroyed</a:t>
            </a:r>
          </a:p>
          <a:p>
            <a:r>
              <a:rPr lang="en-US" dirty="0"/>
              <a:t>As shown in Assignment 2, processes can also:</a:t>
            </a:r>
          </a:p>
          <a:p>
            <a:pPr lvl="1"/>
            <a:r>
              <a:rPr lang="en-US" dirty="0"/>
              <a:t>Go into a blocked state, waiting for I/O</a:t>
            </a:r>
          </a:p>
          <a:p>
            <a:pPr lvl="1"/>
            <a:r>
              <a:rPr lang="en-US" dirty="0"/>
              <a:t>Be suspended, which means it doesn't get scheduled</a:t>
            </a:r>
          </a:p>
          <a:p>
            <a:r>
              <a:rPr lang="en-US" dirty="0"/>
              <a:t>We can cause an event to happen to a process by sending it a </a:t>
            </a:r>
            <a:r>
              <a:rPr lang="en-US" b="1" dirty="0"/>
              <a:t>signal</a:t>
            </a:r>
          </a:p>
          <a:p>
            <a:pPr lvl="1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31050E-B0D5-44B6-90DB-5CE99FB2F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667000"/>
            <a:ext cx="6100439" cy="353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1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DD770-898B-478B-9A1A-980F9CDB9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BE0A2-52FA-4EE9-9543-0C5A787F6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8636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can send signals to processes from the command line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Ctrl-C</a:t>
            </a:r>
            <a:r>
              <a:rPr lang="en-US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SIGINT</a:t>
            </a:r>
            <a:r>
              <a:rPr lang="en-US" dirty="0"/>
              <a:t>		(interrupt)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Ctrl-Z</a:t>
            </a:r>
            <a:r>
              <a:rPr lang="en-US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SIGTSTP</a:t>
            </a:r>
            <a:r>
              <a:rPr lang="en-US" dirty="0"/>
              <a:t>	(terminal stop, usually suspends)</a:t>
            </a:r>
          </a:p>
          <a:p>
            <a:r>
              <a:rPr lang="en-US" dirty="0"/>
              <a:t>Signals often result in the process being killed</a:t>
            </a:r>
          </a:p>
          <a:p>
            <a:r>
              <a:rPr lang="en-US" dirty="0"/>
              <a:t>Perhaps for that reason,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kill</a:t>
            </a:r>
            <a:r>
              <a:rPr lang="en-US" dirty="0"/>
              <a:t> command is used to send arbitrary signals (not just killing ones)</a:t>
            </a:r>
          </a:p>
          <a:p>
            <a:pPr lvl="1"/>
            <a:r>
              <a:rPr lang="en-US" dirty="0"/>
              <a:t>Flag gives the kind of signal</a:t>
            </a:r>
          </a:p>
          <a:p>
            <a:pPr lvl="1"/>
            <a:r>
              <a:rPr lang="en-US" dirty="0"/>
              <a:t>Then specify the PID of the process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929E2F-11D0-456A-BF19-92E92FCE2A18}"/>
              </a:ext>
            </a:extLst>
          </p:cNvPr>
          <p:cNvSpPr/>
          <p:nvPr/>
        </p:nvSpPr>
        <p:spPr>
          <a:xfrm>
            <a:off x="599243" y="56388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kill –KILL 8382</a:t>
            </a:r>
          </a:p>
        </p:txBody>
      </p:sp>
    </p:spTree>
    <p:extLst>
      <p:ext uri="{BB962C8B-B14F-4D97-AF65-F5344CB8AC3E}">
        <p14:creationId xmlns:p14="http://schemas.microsoft.com/office/powerpoint/2010/main" val="183392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6D4C-904B-4007-8FC9-D599057D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0389F-C28C-42DF-B287-1762A5A8A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4252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using the kill command, the flag can either be the name of the signal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-KILL</a:t>
            </a:r>
            <a:r>
              <a:rPr lang="en-US" dirty="0"/>
              <a:t>) or its number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-9</a:t>
            </a:r>
            <a:r>
              <a:rPr lang="en-US" dirty="0"/>
              <a:t>)</a:t>
            </a:r>
          </a:p>
          <a:p>
            <a:r>
              <a:rPr lang="en-US" dirty="0"/>
              <a:t>Here are some common signals: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54B95C-820B-4206-83D4-365CF86F4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921715"/>
              </p:ext>
            </p:extLst>
          </p:nvPr>
        </p:nvGraphicFramePr>
        <p:xfrm>
          <a:off x="838200" y="3200401"/>
          <a:ext cx="10439399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212">
                  <a:extLst>
                    <a:ext uri="{9D8B030D-6E8A-4147-A177-3AD203B41FA5}">
                      <a16:colId xmlns:a16="http://schemas.microsoft.com/office/drawing/2014/main" val="2505482655"/>
                    </a:ext>
                  </a:extLst>
                </a:gridCol>
                <a:gridCol w="1440460">
                  <a:extLst>
                    <a:ext uri="{9D8B030D-6E8A-4147-A177-3AD203B41FA5}">
                      <a16:colId xmlns:a16="http://schemas.microsoft.com/office/drawing/2014/main" val="3419845579"/>
                    </a:ext>
                  </a:extLst>
                </a:gridCol>
                <a:gridCol w="6958727">
                  <a:extLst>
                    <a:ext uri="{9D8B030D-6E8A-4147-A177-3AD203B41FA5}">
                      <a16:colId xmlns:a16="http://schemas.microsoft.com/office/drawing/2014/main" val="2464359499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>
                          <a:effectLst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64634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Interrupts the process, generally killing it. Sent with 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Ctrl-C</a:t>
                      </a:r>
                      <a:r>
                        <a:rPr lang="en-US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71241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Kills the process. Cannot be ignored or overwritten.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911631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SIGSEGV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Sent to a process when it has a segmentation fault.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22904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SIGCHLD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Sent to a parent when a child process finishes. Used by 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wait()</a:t>
                      </a:r>
                      <a:r>
                        <a:rPr lang="en-US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2963368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SIGSTOP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Suspends the process. Cannot be ignored or overwritten.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9513189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SIGTSTP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Suspends the process. Sent with 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Ctrl-Z</a:t>
                      </a:r>
                      <a:r>
                        <a:rPr lang="en-US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234482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SIGCONT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Resumes a suspended process.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9784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60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DBD96-BCA0-4559-B605-855C4140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83B40-0928-4DC2-9944-460B7625D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signals are similar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SIGINT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SIGKILL</a:t>
            </a:r>
            <a:r>
              <a:rPr lang="en-US" dirty="0"/>
              <a:t> both kill the process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SIGSTOP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SIGTSTP</a:t>
            </a:r>
            <a:r>
              <a:rPr lang="en-US" dirty="0"/>
              <a:t> both suspend the process</a:t>
            </a:r>
          </a:p>
          <a:p>
            <a:r>
              <a:rPr lang="en-US" dirty="0"/>
              <a:t>Some of these signals can be overridden to do different things (and some can't)</a:t>
            </a:r>
          </a:p>
          <a:p>
            <a:r>
              <a:rPr lang="en-US" dirty="0"/>
              <a:t>Have you ever meant to put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 down when you run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gedit</a:t>
            </a:r>
            <a:r>
              <a:rPr lang="en-US" dirty="0"/>
              <a:t> or another GUI program?</a:t>
            </a:r>
          </a:p>
          <a:p>
            <a:pPr lvl="1"/>
            <a:r>
              <a:rPr lang="en-US" dirty="0"/>
              <a:t>You can suspend the program by typing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Ctrl-Z</a:t>
            </a:r>
            <a:r>
              <a:rPr lang="en-US" dirty="0"/>
              <a:t>, then run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</a:t>
            </a:r>
            <a:r>
              <a:rPr lang="en-US" dirty="0"/>
              <a:t> to move it to the background</a:t>
            </a:r>
          </a:p>
          <a:p>
            <a:r>
              <a:rPr lang="en-US" dirty="0"/>
              <a:t>Normally,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SIGSEGV</a:t>
            </a:r>
            <a:r>
              <a:rPr lang="en-US" dirty="0"/>
              <a:t> causes a program to print an error message and die</a:t>
            </a:r>
          </a:p>
          <a:p>
            <a:pPr lvl="1"/>
            <a:r>
              <a:rPr lang="en-US" dirty="0"/>
              <a:t>It's possible to make a custom signal handler to do something different</a:t>
            </a:r>
          </a:p>
          <a:p>
            <a:pPr lvl="1"/>
            <a:r>
              <a:rPr lang="en-US" dirty="0"/>
              <a:t>Debuggers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do this</a:t>
            </a:r>
          </a:p>
        </p:txBody>
      </p:sp>
    </p:spTree>
    <p:extLst>
      <p:ext uri="{BB962C8B-B14F-4D97-AF65-F5344CB8AC3E}">
        <p14:creationId xmlns:p14="http://schemas.microsoft.com/office/powerpoint/2010/main" val="343971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7D2F-892E-4D4F-99A2-600F93DCD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signals in a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DA2B0-26D9-4A7C-B360-438636562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Just as you can use the kill command from the command line, you can also call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kill()</a:t>
            </a:r>
            <a:r>
              <a:rPr lang="en-US" dirty="0"/>
              <a:t> function to send a signal to another process</a:t>
            </a:r>
          </a:p>
          <a:p>
            <a:r>
              <a:rPr lang="en-US" dirty="0"/>
              <a:t>The function takes two parameters:</a:t>
            </a:r>
          </a:p>
          <a:p>
            <a:pPr lvl="1"/>
            <a:r>
              <a:rPr lang="en-US" dirty="0"/>
              <a:t>PID of the process to kill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 giving the signal, usually a named constant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You can usually only kill processes that you own</a:t>
            </a:r>
          </a:p>
          <a:p>
            <a:pPr lvl="1"/>
            <a:r>
              <a:rPr lang="en-US" dirty="0"/>
              <a:t>Unless you're a superuser (like root)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8F8956B8-1D39-449E-9C1A-9640DF7B2EB0}"/>
              </a:ext>
            </a:extLst>
          </p:cNvPr>
          <p:cNvSpPr txBox="1">
            <a:spLocks/>
          </p:cNvSpPr>
          <p:nvPr/>
        </p:nvSpPr>
        <p:spPr>
          <a:xfrm>
            <a:off x="605692" y="42672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kill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SIGSTOP);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Suspends process with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pid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25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FE3E7-ADBC-4A17-AF95-CF1FE9B5E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kill()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767A1-722D-4633-A92B-4A13A057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5776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Below, a parent forks a child</a:t>
            </a:r>
          </a:p>
          <a:p>
            <a:r>
              <a:rPr lang="en-US" dirty="0"/>
              <a:t>The child goes into an infinite loop</a:t>
            </a:r>
          </a:p>
          <a:p>
            <a:r>
              <a:rPr lang="en-US" dirty="0"/>
              <a:t>Then, the parent kills the child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BAD55CD0-3CD4-4E37-B3D2-3F41EFFFCF6F}"/>
              </a:ext>
            </a:extLst>
          </p:cNvPr>
          <p:cNvSpPr txBox="1">
            <a:spLocks/>
          </p:cNvSpPr>
          <p:nvPr/>
        </p:nvSpPr>
        <p:spPr>
          <a:xfrm>
            <a:off x="609600" y="3352800"/>
            <a:ext cx="10972800" cy="3200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0) 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exit (1);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exit if fork failed</a:t>
            </a:r>
          </a:p>
          <a:p>
            <a:pPr marL="118872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(1) 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child loops</a:t>
            </a:r>
          </a:p>
          <a:p>
            <a:pPr marL="118872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sleep (1);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parent sleeps for 1 second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kill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SIGKILL);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parent kills the child</a:t>
            </a:r>
          </a:p>
        </p:txBody>
      </p:sp>
    </p:spTree>
    <p:extLst>
      <p:ext uri="{BB962C8B-B14F-4D97-AF65-F5344CB8AC3E}">
        <p14:creationId xmlns:p14="http://schemas.microsoft.com/office/powerpoint/2010/main" val="114855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0AE50-F65C-492F-A441-E4071D64E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signal handlers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AC502-EEA9-46AA-9FFD-C0D8B25E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Although signals have default actions for processes, </a:t>
            </a:r>
            <a:r>
              <a:rPr lang="en-US" i="1" dirty="0"/>
              <a:t>some</a:t>
            </a:r>
            <a:r>
              <a:rPr lang="en-US" dirty="0"/>
              <a:t> signals can be overridden</a:t>
            </a:r>
          </a:p>
          <a:p>
            <a:r>
              <a:rPr lang="en-US" dirty="0"/>
              <a:t>A process can define what happens when, for example, it's interrupted</a:t>
            </a:r>
          </a:p>
          <a:p>
            <a:r>
              <a:rPr lang="en-US" dirty="0"/>
              <a:t>First, you need a function that will get called when a particular signal happens</a:t>
            </a:r>
          </a:p>
          <a:p>
            <a:pPr lvl="1"/>
            <a:r>
              <a:rPr lang="en-US" dirty="0"/>
              <a:t>It must take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(the signal) and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</a:p>
          <a:p>
            <a:r>
              <a:rPr lang="en-US" dirty="0"/>
              <a:t>Example that prints "I don't want to die!" and then exits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33FE6075-8CDD-49D3-B8F0-6FB86C1CACD5}"/>
              </a:ext>
            </a:extLst>
          </p:cNvPr>
          <p:cNvSpPr txBox="1">
            <a:spLocks/>
          </p:cNvSpPr>
          <p:nvPr/>
        </p:nvSpPr>
        <p:spPr>
          <a:xfrm>
            <a:off x="609600" y="4343400"/>
            <a:ext cx="10972800" cy="2209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static void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handler(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signal)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write(STDOUT_FILENO,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 don't want to die!\n"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21);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exit(0);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2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D62-EE75-4D66-B838-6346171F1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signal safe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AF2D1-DEDE-4807-9C91-B70C6D36F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Wouldn't it have been easier to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the previous signal handler example?</a:t>
            </a:r>
          </a:p>
          <a:p>
            <a:r>
              <a:rPr lang="en-US" dirty="0"/>
              <a:t>Yes, but you should </a:t>
            </a:r>
            <a:r>
              <a:rPr lang="en-US" b="1" dirty="0"/>
              <a:t>not</a:t>
            </a:r>
          </a:p>
          <a:p>
            <a:r>
              <a:rPr lang="en-US" dirty="0"/>
              <a:t>Only asynchronous signal safe functions should be called in signal handlers</a:t>
            </a:r>
          </a:p>
          <a:p>
            <a:pPr lvl="1"/>
            <a:r>
              <a:rPr lang="en-US" dirty="0"/>
              <a:t>Or else the results are unpredictable!</a:t>
            </a:r>
          </a:p>
          <a:p>
            <a:r>
              <a:rPr lang="en-US" dirty="0"/>
              <a:t>Functions that have static buffers inside of them (like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) are not asynchronous signal safe</a:t>
            </a:r>
          </a:p>
          <a:p>
            <a:r>
              <a:rPr lang="en-US" dirty="0"/>
              <a:t>For more information (and a list of functions In  you can call):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TLDR: Keep signal handlers short, don't call functions unless you're sure they're safe,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are </a:t>
            </a:r>
            <a:r>
              <a:rPr lang="en-US" b="1" dirty="0"/>
              <a:t>not</a:t>
            </a:r>
            <a:r>
              <a:rPr lang="en-US" dirty="0"/>
              <a:t> safe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E2F076-D25B-46E2-8429-546FE6A1FAF1}"/>
              </a:ext>
            </a:extLst>
          </p:cNvPr>
          <p:cNvSpPr/>
          <p:nvPr/>
        </p:nvSpPr>
        <p:spPr>
          <a:xfrm>
            <a:off x="599243" y="44196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man signal-safety</a:t>
            </a:r>
          </a:p>
        </p:txBody>
      </p:sp>
    </p:spTree>
    <p:extLst>
      <p:ext uri="{BB962C8B-B14F-4D97-AF65-F5344CB8AC3E}">
        <p14:creationId xmlns:p14="http://schemas.microsoft.com/office/powerpoint/2010/main" val="271248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682AA-DC2C-46D4-90EC-B538CE84C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the signal handler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ADB32-8006-44B0-930B-3157D2D88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you've written the custom signal handler, you have to override it with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action</a:t>
            </a:r>
            <a:r>
              <a:rPr lang="en-US" dirty="0"/>
              <a:t> parameter is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sigaction</a:t>
            </a:r>
            <a:r>
              <a:rPr lang="en-US" dirty="0"/>
              <a:t> with a function pointer to the new handler</a:t>
            </a:r>
          </a:p>
          <a:p>
            <a:r>
              <a:rPr lang="en-US" dirty="0"/>
              <a:t>The old parameter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unless you want to find out what the old signal handler was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B78D7E12-5E67-455D-B7B8-D9D382E5AB2D}"/>
              </a:ext>
            </a:extLst>
          </p:cNvPr>
          <p:cNvSpPr txBox="1">
            <a:spLocks/>
          </p:cNvSpPr>
          <p:nvPr/>
        </p:nvSpPr>
        <p:spPr>
          <a:xfrm>
            <a:off x="605692" y="29718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signal,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*action,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*old);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0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Files</a:t>
            </a:r>
          </a:p>
          <a:p>
            <a:pPr lvl="1"/>
            <a:r>
              <a:rPr lang="en-US" dirty="0"/>
              <a:t>Opening</a:t>
            </a:r>
          </a:p>
          <a:p>
            <a:pPr lvl="1"/>
            <a:r>
              <a:rPr lang="en-US" dirty="0"/>
              <a:t>Closing</a:t>
            </a:r>
          </a:p>
          <a:p>
            <a:pPr lvl="1"/>
            <a:r>
              <a:rPr lang="en-US" dirty="0"/>
              <a:t>Reading</a:t>
            </a:r>
          </a:p>
          <a:p>
            <a:pPr lvl="1"/>
            <a:r>
              <a:rPr lang="en-US" dirty="0"/>
              <a:t>Writing</a:t>
            </a:r>
          </a:p>
          <a:p>
            <a:pPr lvl="1"/>
            <a:r>
              <a:rPr lang="en-US" dirty="0"/>
              <a:t>Polling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B832A-D633-4C25-80C9-78EC19E7C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AE1D-8D4D-40D3-B16A-218CDB081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25272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following code overrides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SIGINT</a:t>
            </a:r>
            <a:r>
              <a:rPr lang="en-US" dirty="0"/>
              <a:t> signal with the handler from a couple of slides back</a:t>
            </a:r>
          </a:p>
          <a:p>
            <a:r>
              <a:rPr lang="en-US" dirty="0"/>
              <a:t>Then it goes into an infinite loop until someone interrupts it (like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Ctrl-C</a:t>
            </a:r>
            <a:r>
              <a:rPr lang="en-US" dirty="0"/>
              <a:t>)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11C71EB-CF0A-4A7B-A7B5-E9278EC1F01E}"/>
              </a:ext>
            </a:extLst>
          </p:cNvPr>
          <p:cNvSpPr txBox="1">
            <a:spLocks/>
          </p:cNvSpPr>
          <p:nvPr/>
        </p:nvSpPr>
        <p:spPr>
          <a:xfrm>
            <a:off x="609600" y="2895600"/>
            <a:ext cx="10972800" cy="3657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Struct we'll add the handler to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0,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Zero out the contents first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sa.sa_handler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handler;</a:t>
            </a:r>
          </a:p>
          <a:p>
            <a:pPr marL="118872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Override SIGINT handler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(SIGINT, &amp;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NULL) == -1)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"Failed to overwrite SIGINT.\n"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"Entering loop\n"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(1);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Loop until signal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457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883A7-30E6-4FFD-BEA6-654CE653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Reborn like a phoenix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C57CC-2852-42A5-8B5F-6A701ED0C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6444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It's sort of cool that we can make a handler print something special before crashing the program</a:t>
            </a:r>
          </a:p>
          <a:p>
            <a:r>
              <a:rPr lang="en-US" dirty="0"/>
              <a:t>But we can also do some code to handle the signal and then jump back to a safe location</a:t>
            </a:r>
          </a:p>
          <a:p>
            <a:pPr lvl="1"/>
            <a:r>
              <a:rPr lang="en-US" dirty="0"/>
              <a:t>Away from blocked I/O or an infinite loop</a:t>
            </a:r>
          </a:p>
          <a:p>
            <a:pPr lvl="1"/>
            <a:r>
              <a:rPr lang="en-US" dirty="0"/>
              <a:t>Somewhere that's been marked and is still on the stack</a:t>
            </a:r>
          </a:p>
          <a:p>
            <a:r>
              <a:rPr lang="en-US" dirty="0"/>
              <a:t>To do that, we need two functions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94B97223-F9E5-410C-9217-A73C5C210B9E}"/>
              </a:ext>
            </a:extLst>
          </p:cNvPr>
          <p:cNvSpPr txBox="1">
            <a:spLocks/>
          </p:cNvSpPr>
          <p:nvPr/>
        </p:nvSpPr>
        <p:spPr>
          <a:xfrm>
            <a:off x="605692" y="43434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Set jump location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sigsetjmp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sigjmp_buf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context,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mask);</a:t>
            </a:r>
          </a:p>
          <a:p>
            <a:pPr marL="118872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Jump to location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siglongjmp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sigjmp_buf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context,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int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value);</a:t>
            </a:r>
          </a:p>
        </p:txBody>
      </p:sp>
    </p:spTree>
    <p:extLst>
      <p:ext uri="{BB962C8B-B14F-4D97-AF65-F5344CB8AC3E}">
        <p14:creationId xmlns:p14="http://schemas.microsoft.com/office/powerpoint/2010/main" val="322605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651B8-FCB6-44FE-9EBC-C12ABC956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example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925B5A42-AB00-407C-AFA4-305A74DB8029}"/>
              </a:ext>
            </a:extLst>
          </p:cNvPr>
          <p:cNvSpPr txBox="1">
            <a:spLocks/>
          </p:cNvSpPr>
          <p:nvPr/>
        </p:nvSpPr>
        <p:spPr>
          <a:xfrm>
            <a:off x="1524000" y="1295400"/>
            <a:ext cx="10363200" cy="54071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sigjmp_buf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context;</a:t>
            </a:r>
          </a:p>
          <a:p>
            <a:pPr marL="118872" indent="0">
              <a:buNone/>
            </a:pP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handler(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signal)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write(STDOUT_FILENO,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 don't want to die!\n"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21);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siglongjmp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(context, 1);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Jumps to marked location with value 1 (insane!)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main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0,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sa.sa_handler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handler;</a:t>
            </a:r>
          </a:p>
          <a:p>
            <a:pPr marL="118872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(SIGINT, &amp;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NULL) == -1)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"Failed to overwrite SIGINT.\n"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sigsetjmp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(context, 0))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Marks location and returns 0 the first time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"Resuming execution\n"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"Entering loop\n"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(1);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Loop until signal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CD36C9BC-F4A3-4A53-B349-D185451A2F0B}"/>
              </a:ext>
            </a:extLst>
          </p:cNvPr>
          <p:cNvSpPr/>
          <p:nvPr/>
        </p:nvSpPr>
        <p:spPr>
          <a:xfrm flipH="1">
            <a:off x="457200" y="2667000"/>
            <a:ext cx="1295400" cy="2667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804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D580C-0D5D-4AA1-B4E8-03BD2B21E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Except, of course, there's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201A1-9F12-4AF4-8F4C-6E70092FD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 handling can be tricky</a:t>
            </a:r>
          </a:p>
          <a:p>
            <a:r>
              <a:rPr lang="en-US" dirty="0"/>
              <a:t>What happens when a signal is sent a second time?</a:t>
            </a:r>
          </a:p>
          <a:p>
            <a:r>
              <a:rPr lang="en-US" dirty="0"/>
              <a:t>There are masks you can set in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dirty="0"/>
              <a:t> that determine if your handler is used repeatedly</a:t>
            </a:r>
          </a:p>
          <a:p>
            <a:r>
              <a:rPr lang="en-US" dirty="0"/>
              <a:t>The </a:t>
            </a:r>
            <a:r>
              <a:rPr lang="da-DK" b="1" dirty="0">
                <a:latin typeface="Courier New" pitchFamily="49" charset="0"/>
                <a:cs typeface="Courier New" pitchFamily="49" charset="0"/>
              </a:rPr>
              <a:t>sigprocmask()</a:t>
            </a:r>
            <a:r>
              <a:rPr lang="da-DK" dirty="0"/>
              <a:t> function can also be used to change which signals are blocked, inside of your handler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16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 (IPC)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Assignment 2</a:t>
            </a:r>
          </a:p>
          <a:p>
            <a:pPr lvl="1"/>
            <a:r>
              <a:rPr lang="en-US" dirty="0"/>
              <a:t>Due </a:t>
            </a:r>
            <a:r>
              <a:rPr lang="en-US" b="1" dirty="0"/>
              <a:t>tonight</a:t>
            </a:r>
            <a:r>
              <a:rPr lang="en-US" dirty="0"/>
              <a:t> by midnight!</a:t>
            </a:r>
          </a:p>
          <a:p>
            <a:r>
              <a:rPr lang="en-US" dirty="0"/>
              <a:t>Keep working on Project 1</a:t>
            </a:r>
          </a:p>
          <a:p>
            <a:r>
              <a:rPr lang="en-US" dirty="0"/>
              <a:t>Read sections 3.1 </a:t>
            </a:r>
            <a:r>
              <a:rPr lang="en-US"/>
              <a:t>and 3.2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A15F-1ECB-41BC-9CF1-27316080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E9A51-EE85-4CA5-9EBE-E874F9F2B3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4306-09BD-4F8B-BDBF-63DD88F5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D4D81-500D-43E0-AE71-833C384FE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6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89503-8740-40B6-8461-7E2AD564C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FAB95-3882-4659-A8E7-AD1DFBD1E7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847AD-C06E-42DC-8EF2-778DBDBD6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33C40-68F0-4BFF-A481-ECBF99536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data in the file is the sequence of bytes it contains</a:t>
            </a:r>
          </a:p>
          <a:p>
            <a:r>
              <a:rPr lang="en-US" dirty="0"/>
              <a:t>The </a:t>
            </a:r>
            <a:r>
              <a:rPr lang="en-US" b="1" dirty="0"/>
              <a:t>metadata</a:t>
            </a:r>
            <a:r>
              <a:rPr lang="en-US" dirty="0"/>
              <a:t> of a file gives information about the file itself</a:t>
            </a:r>
          </a:p>
          <a:p>
            <a:pPr lvl="1"/>
            <a:r>
              <a:rPr lang="en-US" dirty="0"/>
              <a:t>Obscure OS stuff like </a:t>
            </a:r>
            <a:r>
              <a:rPr lang="en-US" dirty="0" err="1"/>
              <a:t>inode</a:t>
            </a:r>
            <a:r>
              <a:rPr lang="en-US" dirty="0"/>
              <a:t> number and hard links to the file</a:t>
            </a:r>
          </a:p>
          <a:p>
            <a:pPr lvl="1"/>
            <a:r>
              <a:rPr lang="en-US" dirty="0"/>
              <a:t>User ID of the owner</a:t>
            </a:r>
          </a:p>
          <a:p>
            <a:pPr lvl="1"/>
            <a:r>
              <a:rPr lang="en-US" dirty="0"/>
              <a:t>Group ID of the owner</a:t>
            </a:r>
          </a:p>
          <a:p>
            <a:pPr lvl="1"/>
            <a:r>
              <a:rPr lang="en-US" dirty="0"/>
              <a:t>Device type</a:t>
            </a:r>
          </a:p>
          <a:p>
            <a:pPr lvl="1"/>
            <a:r>
              <a:rPr lang="en-US" dirty="0"/>
              <a:t>File size</a:t>
            </a:r>
          </a:p>
          <a:p>
            <a:r>
              <a:rPr lang="en-US" dirty="0"/>
              <a:t>This information can be stored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struct stat</a:t>
            </a:r>
            <a:r>
              <a:rPr lang="en-US" dirty="0"/>
              <a:t> and retrieved with: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	Gets information from a file descriptor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stat()</a:t>
            </a:r>
            <a:r>
              <a:rPr lang="en-US" dirty="0"/>
              <a:t>	Gets information from a path</a:t>
            </a:r>
          </a:p>
        </p:txBody>
      </p:sp>
    </p:spTree>
    <p:extLst>
      <p:ext uri="{BB962C8B-B14F-4D97-AF65-F5344CB8AC3E}">
        <p14:creationId xmlns:p14="http://schemas.microsoft.com/office/powerpoint/2010/main" val="103859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D1075-87CA-4C3F-9A57-3E3F57E13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E7CC1-EEBB-4DEB-BD6B-627DB82D2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shows some fields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struct stat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st_mode</a:t>
            </a:r>
            <a:r>
              <a:rPr lang="en-US" dirty="0"/>
              <a:t> field is a bitwise OR of permissions and other information from the table on the right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851ABDB5-56BC-404E-8DE6-EA6977F1A7D3}"/>
              </a:ext>
            </a:extLst>
          </p:cNvPr>
          <p:cNvSpPr txBox="1">
            <a:spLocks/>
          </p:cNvSpPr>
          <p:nvPr/>
        </p:nvSpPr>
        <p:spPr>
          <a:xfrm>
            <a:off x="228600" y="3429000"/>
            <a:ext cx="7010400" cy="32207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stat {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dev_t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st_dev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device of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inode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ino_t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st_ino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number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st_mode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protection mode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nlink_t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st_nlink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hard links to file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uid_t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st_uid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user ID of owner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gid_t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st_gid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group ID of owner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dev_t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st_rdev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device type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st_size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file size in bytes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Other fields depending on OS ...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F632B1-C1B0-4BE6-A706-450DBDAC8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286633"/>
              </p:ext>
            </p:extLst>
          </p:nvPr>
        </p:nvGraphicFramePr>
        <p:xfrm>
          <a:off x="7620000" y="3556000"/>
          <a:ext cx="420319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605">
                  <a:extLst>
                    <a:ext uri="{9D8B030D-6E8A-4147-A177-3AD203B41FA5}">
                      <a16:colId xmlns:a16="http://schemas.microsoft.com/office/drawing/2014/main" val="880253867"/>
                    </a:ext>
                  </a:extLst>
                </a:gridCol>
                <a:gridCol w="2791587">
                  <a:extLst>
                    <a:ext uri="{9D8B030D-6E8A-4147-A177-3AD203B41FA5}">
                      <a16:colId xmlns:a16="http://schemas.microsoft.com/office/drawing/2014/main" val="1154409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7007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S_IFIFO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Named pipe (IPC)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34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S_IFCHR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Character device (terminal)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103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S_IFDIR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Directory file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998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S_IFBLK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Block device (disk drive)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712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S_IFREG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Regular file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998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S_IFLNK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Symbolic 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86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S_IFSOCK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Socket (IPC, networks)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09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85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323A4-F609-41E6-8126-07209629C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getting file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9BBE8-5CE6-475E-82F0-76403D3D3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code finds out how big a file (stored with file descriptor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/>
              <a:t>) is in bytes: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F56A66F-AE8B-4E91-A452-832925908238}"/>
              </a:ext>
            </a:extLst>
          </p:cNvPr>
          <p:cNvSpPr txBox="1">
            <a:spLocks/>
          </p:cNvSpPr>
          <p:nvPr/>
        </p:nvSpPr>
        <p:spPr>
          <a:xfrm>
            <a:off x="609600" y="2971800"/>
            <a:ext cx="109728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stat metadata;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fstat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&amp;metadata);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"File size: %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lld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bytes\n"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long long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metadata.st_size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3486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3647</TotalTime>
  <Words>1659</Words>
  <Application>Microsoft Office PowerPoint</Application>
  <PresentationFormat>Widescreen</PresentationFormat>
  <Paragraphs>236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2</vt:lpstr>
      <vt:lpstr>Project 1</vt:lpstr>
      <vt:lpstr>Files</vt:lpstr>
      <vt:lpstr>File metadata</vt:lpstr>
      <vt:lpstr>Interpreting metadata</vt:lpstr>
      <vt:lpstr>Example getting file metadata</vt:lpstr>
      <vt:lpstr>Events and Signals</vt:lpstr>
      <vt:lpstr>Events</vt:lpstr>
      <vt:lpstr>Command line signals</vt:lpstr>
      <vt:lpstr>Common signals</vt:lpstr>
      <vt:lpstr>Details on signals</vt:lpstr>
      <vt:lpstr>Sending signals in a program</vt:lpstr>
      <vt:lpstr>Example of kill() function</vt:lpstr>
      <vt:lpstr>Custom signal handlers</vt:lpstr>
      <vt:lpstr>Asynchronous signal safe</vt:lpstr>
      <vt:lpstr>Overriding the signal handler</vt:lpstr>
      <vt:lpstr>Overriding example</vt:lpstr>
      <vt:lpstr>Reborn like a phoenix</vt:lpstr>
      <vt:lpstr>Full example</vt:lpstr>
      <vt:lpstr>Except, of course, there's more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542</cp:revision>
  <dcterms:created xsi:type="dcterms:W3CDTF">2009-08-24T20:26:10Z</dcterms:created>
  <dcterms:modified xsi:type="dcterms:W3CDTF">2025-01-30T22:30:26Z</dcterms:modified>
</cp:coreProperties>
</file>